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3"/>
  </p:handoutMasterIdLst>
  <p:sldIdLst>
    <p:sldId id="440" r:id="rId2"/>
    <p:sldId id="442" r:id="rId3"/>
    <p:sldId id="445" r:id="rId4"/>
    <p:sldId id="446" r:id="rId5"/>
    <p:sldId id="447" r:id="rId6"/>
    <p:sldId id="451" r:id="rId7"/>
    <p:sldId id="450" r:id="rId8"/>
    <p:sldId id="449" r:id="rId9"/>
    <p:sldId id="448" r:id="rId10"/>
    <p:sldId id="443" r:id="rId11"/>
    <p:sldId id="452" r:id="rId12"/>
    <p:sldId id="460" r:id="rId13"/>
    <p:sldId id="461" r:id="rId14"/>
    <p:sldId id="473" r:id="rId15"/>
    <p:sldId id="472" r:id="rId16"/>
    <p:sldId id="471" r:id="rId17"/>
    <p:sldId id="470" r:id="rId18"/>
    <p:sldId id="469" r:id="rId19"/>
    <p:sldId id="468" r:id="rId20"/>
    <p:sldId id="467" r:id="rId21"/>
    <p:sldId id="466" r:id="rId22"/>
    <p:sldId id="465" r:id="rId23"/>
    <p:sldId id="453" r:id="rId24"/>
    <p:sldId id="444" r:id="rId25"/>
    <p:sldId id="454" r:id="rId26"/>
    <p:sldId id="455" r:id="rId27"/>
    <p:sldId id="456" r:id="rId28"/>
    <p:sldId id="457" r:id="rId29"/>
    <p:sldId id="458" r:id="rId30"/>
    <p:sldId id="459" r:id="rId31"/>
    <p:sldId id="474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F6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87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7CBE7A-FFE0-DDFA-A2BB-B747D0281D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CE5D7F-7D6F-7C69-0ABE-A5E2B0028D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D3F7F-A755-447C-85F4-489A08967E9C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70BCED-17F9-337E-0566-D66D3FA439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79130C-3312-588C-47C3-E42145260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FB4BC-0515-4AB7-AAD0-2ED3F2E20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501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B912B-9601-4D2C-9392-7C19D96C4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F8756-CB21-4FEE-96A2-27849AE5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96F61-E844-4603-B6FB-54C6C43D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3954B-2EF5-4D37-8922-65526608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EDB55-4AF0-440E-8701-907FCA524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38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7DCE8-3780-42F4-9DAF-CE3478E72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9077F8-00F9-4437-A498-4E76DEAFA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953FD-F802-4DB1-BD0B-5AC31F66B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730F9-E814-4A7B-9B80-45001D912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4AE0D-C257-41D7-9251-689E23A93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76E334-FE87-4D84-A28A-057EB2F85F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131537-32DD-49A1-A9AE-D597C15E2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C1099-72DB-45BD-84DA-CD5F0D686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2ED62-7D0F-4FFD-BA14-237FD0123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A898C-D330-496A-B136-778DD9A62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0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6063B-927B-447B-A9D2-C7DCC89EC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EC38F-47B8-4401-BB69-5DDD80098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C6EE8-2FCB-4875-9569-B0FA378A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BD8D3-A8B1-4FF0-B86F-101E18A55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EDAF7-0A28-462E-AEC5-27A7BCC5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0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9123C-D9F3-4C87-BCDF-FB9E445D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4F24B9-D3D4-4AF2-836E-0A51C9273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950D92-06A7-4E72-8F91-0463A0558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794AD-DA6B-4689-9D1E-F1A19A162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25CD8-491F-484D-AB18-58AFE4B86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96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2B07B-3BE5-416B-8950-591511C2B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3DE9D-92D7-4E4D-874F-C929EC65EA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9B116-AE04-4494-A6FD-5B73AEA54B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B72A4-B70D-4C72-BB58-B1852F518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F2DD1-FAFF-454A-9DED-E8900E557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6DAFDF-6A11-4CBD-BF13-E55AB2D74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52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39AE8-D8D4-45DD-BB2C-E2C9A19C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4D64C-42F4-4F43-91B9-F7EC2D917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26DB3D-050F-43AB-96FD-78568E242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141000-389A-4BA9-9F67-17ADFA478B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F0543A-C512-4A4E-BB34-F1853A1D1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409209-28EB-4B06-99E2-C7F286F3E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8035A7-215D-46BA-ADB7-D6E60F2F6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ECE5A1-A332-4F85-8A47-12336637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11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875D9-1FFC-4A9D-A4B1-B88AECD14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E3EEA-7D32-470E-B451-02B2BC02B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100272-5C49-430D-8A3B-E629C5B1E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85B10B-5843-4127-9DC8-FC5BB027F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54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F2E76B-17B3-409F-B7A7-C7ECDE6D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F57334-A2E4-4E32-AAF9-5641A6105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72D45-B2E6-4652-AD36-786C53CCA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4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3D1A1-49B1-44DA-BDFD-17E1D704A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10F22-C591-4623-8C86-699FCAEC4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D52EB-46F5-4FD4-82EF-E57BE4494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1710D-5CAB-4196-937A-74EDD7D0D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326266-B2EF-45AD-B469-2D2339F38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35051B-3FDB-48D6-A819-6A4A26139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51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CAE76-BE79-424E-B778-AD388A268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718B76-AD21-44F9-9831-2D5FA5D6C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2F1CFB-367D-4302-AAD4-0B16064BB6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93057-F2BC-47FB-B60B-201214D65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80DEB-D5AD-492D-92E9-C53403372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D2D4D-049A-4727-AF7F-9D8F1175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70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0F99CA-60FE-40C3-8DCD-756463832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BFA57-F92F-4C48-8E02-C9DD8F0C3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6D8DB-E64A-40B8-959F-4FAF5AB94C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BEED5-36B9-4F24-880C-526986B963B8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388EA-36D3-4D5C-B17F-DCCA8710CC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B621A-3C6D-43B2-9BA3-9CCDB3A7A2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7D8F0-8E06-4131-9472-238A9253B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9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1D752-8A34-D316-6E95-F8EF7B731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Promoting Positive Racial Teacher Student Classroom Relationships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D3661D-AC8E-0F67-EFBC-2236950130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Name:</a:t>
            </a:r>
          </a:p>
          <a:p>
            <a:r>
              <a:rPr lang="en-US" dirty="0"/>
              <a:t>State:</a:t>
            </a:r>
          </a:p>
        </p:txBody>
      </p:sp>
    </p:spTree>
    <p:extLst>
      <p:ext uri="{BB962C8B-B14F-4D97-AF65-F5344CB8AC3E}">
        <p14:creationId xmlns:p14="http://schemas.microsoft.com/office/powerpoint/2010/main" val="3446388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Classroom	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Student/Teacher Interview Summary </a:t>
            </a:r>
          </a:p>
          <a:p>
            <a:pPr lvl="1">
              <a:spcBef>
                <a:spcPts val="0"/>
              </a:spcBef>
              <a:tabLst>
                <a:tab pos="0" algn="l"/>
                <a:tab pos="4572000" algn="r"/>
                <a:tab pos="5029200" algn="l"/>
              </a:tabLst>
            </a:pPr>
            <a:r>
              <a:rPr lang="en-US" dirty="0"/>
              <a:t>Teacher Verbal Communication	</a:t>
            </a:r>
          </a:p>
          <a:p>
            <a:pPr lvl="1">
              <a:spcBef>
                <a:spcPts val="0"/>
              </a:spcBef>
              <a:tabLst>
                <a:tab pos="0" algn="l"/>
                <a:tab pos="4572000" algn="r"/>
                <a:tab pos="5029200" algn="l"/>
              </a:tabLst>
            </a:pPr>
            <a:r>
              <a:rPr lang="en-US" dirty="0"/>
              <a:t>Teacher Nonverbal Communication</a:t>
            </a:r>
          </a:p>
          <a:p>
            <a:pPr lvl="1">
              <a:spcBef>
                <a:spcPts val="0"/>
              </a:spcBef>
              <a:tabLst>
                <a:tab pos="0" algn="l"/>
                <a:tab pos="4572000" algn="r"/>
                <a:tab pos="5029200" algn="l"/>
              </a:tabLst>
            </a:pPr>
            <a:r>
              <a:rPr lang="en-US" dirty="0"/>
              <a:t>Student Verbal Communication </a:t>
            </a:r>
          </a:p>
          <a:p>
            <a:pPr lvl="1">
              <a:spcBef>
                <a:spcPts val="0"/>
              </a:spcBef>
              <a:tabLst>
                <a:tab pos="0" algn="l"/>
                <a:tab pos="4572000" algn="r"/>
                <a:tab pos="5029200" algn="l"/>
              </a:tabLst>
            </a:pPr>
            <a:r>
              <a:rPr lang="en-US" dirty="0"/>
              <a:t>Student Nonverbal Communication	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Teacher-Student Relationships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Cultural Influences 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Classroom Disruption Patterns &amp; Trends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Systemic Structure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Mental Models 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Pre &amp; Post Grade Distribution	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Pre &amp; Post Student Attendance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School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Dysfunctional Organizational Relationships 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Organizational Transformation Inhibitors 	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Cultural Insensitivity Processes 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840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Classroom	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Student/Teacher Interview Summary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03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Classroom	</a:t>
            </a:r>
          </a:p>
          <a:p>
            <a:pPr lvl="1">
              <a:spcBef>
                <a:spcPts val="0"/>
              </a:spcBef>
              <a:tabLst>
                <a:tab pos="0" algn="l"/>
                <a:tab pos="4572000" algn="r"/>
                <a:tab pos="5029200" algn="l"/>
              </a:tabLst>
            </a:pPr>
            <a:r>
              <a:rPr lang="en-US" dirty="0"/>
              <a:t>Teacher Verbal Communication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394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Classroom	</a:t>
            </a:r>
          </a:p>
          <a:p>
            <a:pPr lvl="1">
              <a:spcBef>
                <a:spcPts val="0"/>
              </a:spcBef>
              <a:tabLst>
                <a:tab pos="0" algn="l"/>
                <a:tab pos="4572000" algn="r"/>
                <a:tab pos="5029200" algn="l"/>
              </a:tabLst>
            </a:pPr>
            <a:r>
              <a:rPr lang="en-US" dirty="0"/>
              <a:t>Teacher Nonverbal Communication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174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Classroom	</a:t>
            </a:r>
          </a:p>
          <a:p>
            <a:pPr lvl="1">
              <a:spcBef>
                <a:spcPts val="0"/>
              </a:spcBef>
              <a:tabLst>
                <a:tab pos="0" algn="l"/>
                <a:tab pos="4572000" algn="r"/>
                <a:tab pos="5029200" algn="l"/>
              </a:tabLst>
            </a:pPr>
            <a:r>
              <a:rPr lang="en-US" dirty="0"/>
              <a:t>Student Verbal Communication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44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Classroom	</a:t>
            </a:r>
          </a:p>
          <a:p>
            <a:pPr lvl="1">
              <a:spcBef>
                <a:spcPts val="0"/>
              </a:spcBef>
              <a:tabLst>
                <a:tab pos="0" algn="l"/>
                <a:tab pos="4572000" algn="r"/>
                <a:tab pos="5029200" algn="l"/>
              </a:tabLst>
            </a:pPr>
            <a:r>
              <a:rPr lang="en-US" dirty="0"/>
              <a:t>Student Nonverbal Communication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260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Classroom	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Teacher-Student Relationships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88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Classroom	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Cultural Influences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457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Classroom Disruption Patterns &amp; Trends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067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Systemic Structure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85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86C19-2B4B-FFB2-3B3F-62CE4C06E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LEADERSHIP JOURNAL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8BAA3-7BEC-67C1-A7E6-9C24302A1A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Ethical 	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Participative Management 	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Social Justice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Servant</a:t>
            </a: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Transformational </a:t>
            </a: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Transactional 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Feminist 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0C89A-2E90-5A43-D580-142DB85993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01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Mental Models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0188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Pre &amp; Post Grade Distribution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3381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dirty="0"/>
              <a:t>Pre &amp; Post Student Attendance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6135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9D0D-1FB9-F195-98E5-44D064F3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MINING &amp; ANALYSIS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A2A3D-F49F-E442-67C4-C057EE16AA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School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Dysfunctional Organizational Relationships 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Organizational Transformation Inhibitors 	</a:t>
            </a:r>
          </a:p>
          <a:p>
            <a:pPr lvl="1"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Cultural Insensitivity Processes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B73D-3214-B082-E7C6-E7446C8122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5335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02FD5-A825-D7FA-E95B-8DD1FBD4B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0" algn="l"/>
                <a:tab pos="4572000" algn="r"/>
                <a:tab pos="50292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CLASSROOM MANAGEMENT/WHOLE SCHOOL REFORM INITIATIVES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5136-811A-6ED4-7A2E-AA373DC9D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Teacher Discrimination 	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 Racial Beliefs and Perceptions	</a:t>
            </a:r>
          </a:p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School-Student Racial Disparity</a:t>
            </a:r>
          </a:p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Classroom Discrimination</a:t>
            </a:r>
          </a:p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Racial Differences in Teacher Student Verbal Behaviors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Racial Differences in Teacher Student Non-Verbal Behaviors 	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5C4DE-0EDE-360A-3E8C-BE760F94E1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88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02FD5-A825-D7FA-E95B-8DD1FBD4B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0" algn="l"/>
                <a:tab pos="4572000" algn="r"/>
                <a:tab pos="50292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Teacher Discrimination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5136-811A-6ED4-7A2E-AA373DC9D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5C4DE-0EDE-360A-3E8C-BE760F94E1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083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02FD5-A825-D7FA-E95B-8DD1FBD4B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0" algn="l"/>
                <a:tab pos="4572000" algn="r"/>
                <a:tab pos="50292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 Racial Beliefs and Perceptions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5136-811A-6ED4-7A2E-AA373DC9D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5C4DE-0EDE-360A-3E8C-BE760F94E1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404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02FD5-A825-D7FA-E95B-8DD1FBD4B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School-Student Racial Disparity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5136-811A-6ED4-7A2E-AA373DC9D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5C4DE-0EDE-360A-3E8C-BE760F94E1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602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02FD5-A825-D7FA-E95B-8DD1FBD4B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Classroom Discrimination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5136-811A-6ED4-7A2E-AA373DC9D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5C4DE-0EDE-360A-3E8C-BE760F94E1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933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02FD5-A825-D7FA-E95B-8DD1FBD4B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Racial Differences in Teacher Student Verbal Behaviors 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5136-811A-6ED4-7A2E-AA373DC9D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5C4DE-0EDE-360A-3E8C-BE760F94E1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12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86C19-2B4B-FFB2-3B3F-62CE4C06E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Ethical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8BAA3-7BEC-67C1-A7E6-9C24302A1A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0C89A-2E90-5A43-D580-142DB85993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300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02FD5-A825-D7FA-E95B-8DD1FBD4B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0" algn="l"/>
                <a:tab pos="4572000" algn="r"/>
                <a:tab pos="50292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Racial Differences in Teacher Student Non-Verbal Behaviors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5136-811A-6ED4-7A2E-AA373DC9D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5C4DE-0EDE-360A-3E8C-BE760F94E1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5670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10BD6-58CB-8CE1-CBD5-BE823121A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04FC6-9BD0-3190-082A-BD82F0CDB92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C78AA9-B283-F02A-572F-D17AB3E2AC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11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86C19-2B4B-FFB2-3B3F-62CE4C06E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Participative Management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8BAA3-7BEC-67C1-A7E6-9C24302A1A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0C89A-2E90-5A43-D580-142DB85993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753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86C19-2B4B-FFB2-3B3F-62CE4C06E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Social Justice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8BAA3-7BEC-67C1-A7E6-9C24302A1A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0C89A-2E90-5A43-D580-142DB85993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19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86C19-2B4B-FFB2-3B3F-62CE4C06E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Servant</a:t>
            </a:r>
            <a:endParaRPr lang="en-US"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8BAA3-7BEC-67C1-A7E6-9C24302A1A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0C89A-2E90-5A43-D580-142DB85993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77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86C19-2B4B-FFB2-3B3F-62CE4C06E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Transformational </a:t>
            </a:r>
            <a:endParaRPr lang="en-US"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8BAA3-7BEC-67C1-A7E6-9C24302A1A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0C89A-2E90-5A43-D580-142DB85993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07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86C19-2B4B-FFB2-3B3F-62CE4C06E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Transactional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8BAA3-7BEC-67C1-A7E6-9C24302A1A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0C89A-2E90-5A43-D580-142DB85993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67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86C19-2B4B-FFB2-3B3F-62CE4C06E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Feminist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8BAA3-7BEC-67C1-A7E6-9C24302A1A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4572000" algn="r"/>
                <a:tab pos="5029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0C89A-2E90-5A43-D580-142DB85993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82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19152</TotalTime>
  <Words>311</Words>
  <Application>Microsoft Office PowerPoint</Application>
  <PresentationFormat>Widescreen</PresentationFormat>
  <Paragraphs>110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Office Theme</vt:lpstr>
      <vt:lpstr>Promoting Positive Racial Teacher Student Classroom Relationships</vt:lpstr>
      <vt:lpstr>LEADERSHIP JOURNAL </vt:lpstr>
      <vt:lpstr>Ethical</vt:lpstr>
      <vt:lpstr>Participative Management</vt:lpstr>
      <vt:lpstr>Social Justice</vt:lpstr>
      <vt:lpstr>Servant</vt:lpstr>
      <vt:lpstr>Transformational </vt:lpstr>
      <vt:lpstr>Transactional </vt:lpstr>
      <vt:lpstr>Feminist</vt:lpstr>
      <vt:lpstr>DATA MINING &amp; ANALYSIS </vt:lpstr>
      <vt:lpstr>DATA MINING &amp; ANALYSIS </vt:lpstr>
      <vt:lpstr>DATA MINING &amp; ANALYSIS </vt:lpstr>
      <vt:lpstr>DATA MINING &amp; ANALYSIS </vt:lpstr>
      <vt:lpstr>DATA MINING &amp; ANALYSIS </vt:lpstr>
      <vt:lpstr>DATA MINING &amp; ANALYSIS </vt:lpstr>
      <vt:lpstr>DATA MINING &amp; ANALYSIS </vt:lpstr>
      <vt:lpstr>DATA MINING &amp; ANALYSIS </vt:lpstr>
      <vt:lpstr>DATA MINING &amp; ANALYSIS </vt:lpstr>
      <vt:lpstr>DATA MINING &amp; ANALYSIS </vt:lpstr>
      <vt:lpstr>DATA MINING &amp; ANALYSIS </vt:lpstr>
      <vt:lpstr>DATA MINING &amp; ANALYSIS </vt:lpstr>
      <vt:lpstr>DATA MINING &amp; ANALYSIS </vt:lpstr>
      <vt:lpstr>DATA MINING &amp; ANALYSIS </vt:lpstr>
      <vt:lpstr>CLASSROOM MANAGEMENT/WHOLE SCHOOL REFORM INITIATIVES </vt:lpstr>
      <vt:lpstr>Teacher Discrimination</vt:lpstr>
      <vt:lpstr>Student Racial Beliefs and Perceptions</vt:lpstr>
      <vt:lpstr>School-Student Racial Disparity</vt:lpstr>
      <vt:lpstr>Classroom Discrimination</vt:lpstr>
      <vt:lpstr>Racial Differences in Teacher Student Verbal Behaviors </vt:lpstr>
      <vt:lpstr>Racial Differences in Teacher Student Non-Verbal Behaviors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Derrick Campbell</dc:creator>
  <cp:lastModifiedBy>Derrick Campbell</cp:lastModifiedBy>
  <cp:revision>65</cp:revision>
  <dcterms:created xsi:type="dcterms:W3CDTF">2021-10-05T14:50:38Z</dcterms:created>
  <dcterms:modified xsi:type="dcterms:W3CDTF">2023-08-07T16:38:21Z</dcterms:modified>
</cp:coreProperties>
</file>